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verage" panose="020B0604020202020204" charset="0"/>
      <p:regular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Fay" initials="RF" lastIdx="1" clrIdx="0">
    <p:extLst>
      <p:ext uri="{19B8F6BF-5375-455C-9EA6-DF929625EA0E}">
        <p15:presenceInfo xmlns:p15="http://schemas.microsoft.com/office/powerpoint/2012/main" userId="S-1-5-21-1575368190-918988759-2528549334-1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58" autoAdjust="0"/>
  </p:normalViewPr>
  <p:slideViewPr>
    <p:cSldViewPr snapToGrid="0">
      <p:cViewPr varScale="1">
        <p:scale>
          <a:sx n="92" d="100"/>
          <a:sy n="92" d="100"/>
        </p:scale>
        <p:origin x="46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9a61c3c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9a61c3c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9a61c3c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9a61c3c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9a61c3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09a61c3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2be3f3f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2be3f3f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2be3f3f3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22be3f3f3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9a61c3c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9a61c3c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22be3f3f3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22be3f3f3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2be3f3f3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2be3f3f3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2be3f3f3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2be3f3f3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2be3f3f3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2be3f3f3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 students: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created this post card?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was the intended audience?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the artist trying to say?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you know?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other questions as necessary.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2be3f3f3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2be3f3f3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slide intentionally provides minimal information. Add information and background to suit your purposes (see lesson plan document).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2be3f3f3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2be3f3f3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2be3f3f3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2be3f3f3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Fill in relevant dates from timeline in lesson document to suit your needs.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9a61c3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09a61c3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9a61c3c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9a61c3c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sadeforthevote.org/woman-suffrage-timeline-184019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nps.gov/articles/delaware-and-the-19th-amendment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del.edu/ddn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Suffrage in the News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24500" y="3174875"/>
            <a:ext cx="8288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Why didn’t Delaware support the ratification of the 19th Amendment?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158DCD-ADCF-4E16-AB28-07CE166C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3894694"/>
            <a:ext cx="3052860" cy="9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Search Results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Years:</a:t>
            </a:r>
            <a:r>
              <a:rPr lang="en" dirty="0">
                <a:solidFill>
                  <a:schemeClr val="tx1"/>
                </a:solidFill>
              </a:rPr>
              <a:t> 1919-1920             </a:t>
            </a:r>
            <a:r>
              <a:rPr lang="en" b="1" dirty="0">
                <a:solidFill>
                  <a:schemeClr val="tx1"/>
                </a:solidFill>
              </a:rPr>
              <a:t>Search Term: </a:t>
            </a:r>
            <a:r>
              <a:rPr lang="en" dirty="0">
                <a:solidFill>
                  <a:schemeClr val="tx1"/>
                </a:solidFill>
              </a:rPr>
              <a:t>Suffrage             </a:t>
            </a:r>
            <a:r>
              <a:rPr lang="en" b="1" dirty="0">
                <a:solidFill>
                  <a:schemeClr val="tx1"/>
                </a:solidFill>
              </a:rPr>
              <a:t>Results: 1</a:t>
            </a:r>
            <a:r>
              <a:rPr lang="en" dirty="0">
                <a:solidFill>
                  <a:schemeClr val="tx1"/>
                </a:solidFill>
              </a:rPr>
              <a:t>006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l="12720" t="19771" r="12758" b="8876"/>
          <a:stretch/>
        </p:blipFill>
        <p:spPr>
          <a:xfrm>
            <a:off x="1048700" y="1656575"/>
            <a:ext cx="6814325" cy="36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0FC6C-2DEC-4F43-91AF-20A2C924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06" y="4537408"/>
            <a:ext cx="811638" cy="4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Looking at a Search Result </a:t>
            </a:r>
            <a:endParaRPr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15357" t="33376" r="14960" b="8376"/>
          <a:stretch/>
        </p:blipFill>
        <p:spPr>
          <a:xfrm>
            <a:off x="311700" y="1269525"/>
            <a:ext cx="8284759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311700" y="1237425"/>
            <a:ext cx="737100" cy="57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3"/>
          <p:cNvSpPr/>
          <p:nvPr/>
        </p:nvSpPr>
        <p:spPr>
          <a:xfrm>
            <a:off x="3723700" y="2233925"/>
            <a:ext cx="1649400" cy="57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23"/>
          <p:cNvSpPr/>
          <p:nvPr/>
        </p:nvSpPr>
        <p:spPr>
          <a:xfrm>
            <a:off x="5530525" y="1253475"/>
            <a:ext cx="1529700" cy="540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23"/>
          <p:cNvSpPr/>
          <p:nvPr/>
        </p:nvSpPr>
        <p:spPr>
          <a:xfrm>
            <a:off x="7060225" y="1315275"/>
            <a:ext cx="491400" cy="417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B65E8C8-437A-4022-A587-6436E044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57" y="4600975"/>
            <a:ext cx="978128" cy="4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Independent Practice</a:t>
            </a:r>
            <a:endParaRPr dirty="0"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Steps: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chemeClr val="tx1"/>
                </a:solidFill>
              </a:rPr>
              <a:t>With a partner, go to the Delaware Digital Newspaper Project (DDNP)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chemeClr val="tx1"/>
                </a:solidFill>
              </a:rPr>
              <a:t>Find one newspaper article related to Delaware’s debate over the suffrage amendment. 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>
                <a:solidFill>
                  <a:schemeClr val="tx1"/>
                </a:solidFill>
              </a:rPr>
              <a:t>Download the article in the desired format. 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D22FF-93DF-4E59-92C4-1ECC57C7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20ED921-50F7-452F-B6C4-A91E2D50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22" y="0"/>
            <a:ext cx="3469178" cy="19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Thinking Skill: Fact v. Interpretation</a:t>
            </a:r>
            <a:endParaRPr dirty="0"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Fact:</a:t>
            </a:r>
            <a:r>
              <a:rPr lang="en" dirty="0">
                <a:solidFill>
                  <a:schemeClr val="tx1"/>
                </a:solidFill>
              </a:rPr>
              <a:t> a thing that is known, or proved to be true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Interpretation:</a:t>
            </a:r>
            <a:r>
              <a:rPr lang="en" dirty="0">
                <a:solidFill>
                  <a:schemeClr val="tx1"/>
                </a:solidFill>
              </a:rPr>
              <a:t> the action of explaining the meaning of something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Discussion: </a:t>
            </a:r>
            <a:r>
              <a:rPr lang="en" dirty="0">
                <a:solidFill>
                  <a:schemeClr val="tx1"/>
                </a:solidFill>
              </a:rPr>
              <a:t>why are both of these essential to the study of history? 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2225-4ADC-4FA1-91C4-B98DA625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2, Step 1</a:t>
            </a:r>
            <a:endParaRPr dirty="0"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Read your newspaper clip and completed the following table: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Newspaper (title, date)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Facts: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Interpretations: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69B67-8D46-4FFE-AE58-DC857407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2, Step 2</a:t>
            </a:r>
            <a:endParaRPr dirty="0"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Debrief: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-Take turns sharing out your article findings. 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-Do the different articles agree on the facts?  Are there similar interpretations or different interpretations? 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-How do these articles help us understand why Delaware didn’t ratify the 19th Amendment? 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606BB-96EA-42C8-BD6A-7B57E5FD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about it!</a:t>
            </a:r>
            <a:endParaRPr dirty="0"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Why didn’t Delaware ratify the 19th Amendment?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Answer using evidence from your sources!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After completing your paragraph, use a highlighter to indicate where you made historical interpretations. 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4B32F-F6A6-4AE1-9244-BC8AE21B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Addressed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01700" y="1152475"/>
            <a:ext cx="873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9-12a: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develop and implement effective research strategies for investigating a given historical topic. </a:t>
            </a:r>
            <a:r>
              <a:rPr lang="en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11 and 12</a:t>
            </a:r>
            <a:endParaRPr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9-12b: 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 examine and analyze primary and secondary sources in order to differentiate between historical facts and historical interpretations. </a:t>
            </a:r>
            <a:r>
              <a:rPr lang="en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Grade 11 and 12</a:t>
            </a:r>
            <a:endParaRPr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DA48D5-7B7E-4B27-9FB7-285CC7A8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Why didn’t Delaware support the ratification of the 19th Amendment? 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1BBB04-2136-49CA-A365-948644D5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 Up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185989" y="3922935"/>
            <a:ext cx="3749992" cy="775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Source: Cartoon postcards produced by  the Dunston-Weiler Lithograph Company of New York opposing woman suffrage.1909. Palczewski, Catherine H. Postcard Archive. University of Northern Iowa. Cedar Falls, IA.</a:t>
            </a:r>
            <a:endParaRPr sz="105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475" y="89575"/>
            <a:ext cx="3138249" cy="47437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44575" y="1278750"/>
            <a:ext cx="5484700" cy="21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Who created this postcard?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Who was the intended audience?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What is the point of view of the artist who created this post card?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How do you know?  </a:t>
            </a:r>
            <a:endParaRPr sz="18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6B0B495-E3B3-4923-BFD4-171D2C87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3" y="4112222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Context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Seneca Falls Convention- July 1848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Women organize, lobby and protest for a suffrage amendment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1870’s- ask Congress to vote on suffrage amendment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June 1919- Congress finally votes on 19th Amendment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36 states need to ratify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Aug. 18, 1920- Tennessee becomes the 36th state to ratify the 19th Amendment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E9C82A-90E4-47E1-BED4-EC0C269E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19th Amendment </a:t>
            </a:r>
            <a:endParaRPr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i="1">
                <a:solidFill>
                  <a:srgbClr val="EFEFEF"/>
                </a:solidFill>
              </a:rPr>
              <a:t>"The right of citizens of the United States to vote shall not be denied or abridged by the United States or by any state on account of sex."</a:t>
            </a:r>
            <a:endParaRPr sz="3000" i="1" dirty="0">
              <a:solidFill>
                <a:srgbClr val="EFEFEF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873" y="2415348"/>
            <a:ext cx="1602950" cy="24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46475-66B7-4362-AE9E-349D551D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138142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Delaware &amp; The 19th Amendment 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Delaware had some notable suffragists 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Mabel Vernon, Florence Bayard Hilles, Alice Dunbar Nelson, and more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June 2, 1920- Delaware votes to reject ratification of the amendment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March 6, 1923- Delaware ratified the 19th Amendment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3935100" y="3719071"/>
            <a:ext cx="52089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Woman Suffrage Timeline (1840-1920)</a:t>
            </a:r>
            <a:endParaRPr lang="en" u="sng" dirty="0">
              <a:solidFill>
                <a:schemeClr val="hlink"/>
              </a:solidFill>
              <a:latin typeface="Average"/>
              <a:ea typeface="Average"/>
              <a:cs typeface="Average"/>
              <a:sym typeface="Average"/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sng" dirty="0">
              <a:solidFill>
                <a:schemeClr val="hlink"/>
              </a:solidFill>
              <a:latin typeface="Average"/>
              <a:ea typeface="Average"/>
              <a:cs typeface="Average"/>
              <a:sym typeface="Average"/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Delaware and the 19th Amendment, National Park Service</a:t>
            </a:r>
            <a:endParaRPr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C8CA1-F26F-4797-9559-E2063FF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3" y="4161271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Thinking Skill: Research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The Delaware Digital Newspaper Project</a:t>
            </a:r>
            <a:r>
              <a:rPr lang="en" dirty="0"/>
              <a:t> </a:t>
            </a:r>
            <a:r>
              <a:rPr lang="en" dirty="0">
                <a:solidFill>
                  <a:schemeClr val="tx1"/>
                </a:solidFill>
              </a:rPr>
              <a:t>is a digital collection of Delaware newspapers from 1789-1963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-Can use this tool to read newspapers from the past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-Collection is growing as more newspapers are scanned!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A65EF4-0880-4231-B4B2-8A754046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40" y="4139738"/>
            <a:ext cx="1444301" cy="7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</a:t>
            </a:r>
            <a:endParaRPr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Essential Question:  </a:t>
            </a:r>
            <a:r>
              <a:rPr lang="en" dirty="0">
                <a:solidFill>
                  <a:schemeClr val="tx1"/>
                </a:solidFill>
              </a:rPr>
              <a:t>Why didn’t Delaware support the ratification of the 19th Amendment? 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-What years should we use in our search?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-What search terms should we use? 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l="12901" t="33545" r="13292" b="23215"/>
          <a:stretch/>
        </p:blipFill>
        <p:spPr>
          <a:xfrm>
            <a:off x="1310775" y="3150975"/>
            <a:ext cx="6748802" cy="22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/>
          <p:nvPr/>
        </p:nvSpPr>
        <p:spPr>
          <a:xfrm>
            <a:off x="2768650" y="3391975"/>
            <a:ext cx="1131300" cy="540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21"/>
          <p:cNvSpPr/>
          <p:nvPr/>
        </p:nvSpPr>
        <p:spPr>
          <a:xfrm>
            <a:off x="3998125" y="3391875"/>
            <a:ext cx="2406900" cy="540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4BD43C1-8DF7-4C84-B4B7-BBE24C74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67" y="4568875"/>
            <a:ext cx="861585" cy="4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651</Words>
  <Application>Microsoft Office PowerPoint</Application>
  <PresentationFormat>On-screen Show (16:9)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Oswald</vt:lpstr>
      <vt:lpstr>Arial</vt:lpstr>
      <vt:lpstr>Average</vt:lpstr>
      <vt:lpstr>Times New Roman</vt:lpstr>
      <vt:lpstr>Slate</vt:lpstr>
      <vt:lpstr>Suffrage in the News</vt:lpstr>
      <vt:lpstr>Standards Addressed</vt:lpstr>
      <vt:lpstr>Essential Questions</vt:lpstr>
      <vt:lpstr>Warm Up</vt:lpstr>
      <vt:lpstr>Historical Context</vt:lpstr>
      <vt:lpstr>19th Amendment </vt:lpstr>
      <vt:lpstr>Delaware &amp; The 19th Amendment </vt:lpstr>
      <vt:lpstr>Historical Thinking Skill: Research</vt:lpstr>
      <vt:lpstr>Let’s Practice</vt:lpstr>
      <vt:lpstr>Search Results</vt:lpstr>
      <vt:lpstr>Practice Looking at a Search Result </vt:lpstr>
      <vt:lpstr>Activity 1: Independent Practice</vt:lpstr>
      <vt:lpstr>Historical Thinking Skill: Fact v. Interpretation</vt:lpstr>
      <vt:lpstr>Activity 2, Step 1</vt:lpstr>
      <vt:lpstr>Activity 2, Step 2</vt:lpstr>
      <vt:lpstr>Write about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Suffrage in Delaware</dc:title>
  <cp:lastModifiedBy>Rebecca Fay</cp:lastModifiedBy>
  <cp:revision>5</cp:revision>
  <dcterms:modified xsi:type="dcterms:W3CDTF">2022-10-19T15:16:04Z</dcterms:modified>
</cp:coreProperties>
</file>